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150" autoAdjust="0"/>
  </p:normalViewPr>
  <p:slideViewPr>
    <p:cSldViewPr snapToGrid="0" snapToObjects="1">
      <p:cViewPr>
        <p:scale>
          <a:sx n="33" d="100"/>
          <a:sy n="33" d="100"/>
        </p:scale>
        <p:origin x="96" y="832"/>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40"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41"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42"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43" name="PlaceHolder 5"/>
          <p:cNvSpPr>
            <a:spLocks noGrp="1"/>
          </p:cNvSpPr>
          <p:nvPr>
            <p:ph type="sldNum"/>
          </p:nvPr>
        </p:nvSpPr>
        <p:spPr>
          <a:xfrm>
            <a:off x="4399200" y="9555480"/>
            <a:ext cx="3372840" cy="502560"/>
          </a:xfrm>
          <a:prstGeom prst="rect">
            <a:avLst/>
          </a:prstGeom>
        </p:spPr>
        <p:txBody>
          <a:bodyPr lIns="0" tIns="0" rIns="0" bIns="0" anchor="b"/>
          <a:lstStyle/>
          <a:p>
            <a:pPr algn="r"/>
            <a:fld id="{818134C5-0D54-4C84-91AD-B4B646FB4D2D}" type="slidenum">
              <a:rPr lang="en-US" sz="1400">
                <a:latin typeface="Times New Roman"/>
              </a:rPr>
              <a:t>‹#›</a:t>
            </a:fld>
            <a:endParaRPr/>
          </a:p>
        </p:txBody>
      </p:sp>
    </p:spTree>
    <p:extLst>
      <p:ext uri="{BB962C8B-B14F-4D97-AF65-F5344CB8AC3E}">
        <p14:creationId xmlns:p14="http://schemas.microsoft.com/office/powerpoint/2010/main" val="23908453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body"/>
          </p:nvPr>
        </p:nvSpPr>
        <p:spPr>
          <a:xfrm>
            <a:off x="685800" y="4343400"/>
            <a:ext cx="5486040" cy="4114440"/>
          </a:xfrm>
          <a:prstGeom prst="rect">
            <a:avLst/>
          </a:prstGeom>
        </p:spPr>
        <p:txBody>
          <a:bodyPr/>
          <a:lstStyle/>
          <a:p>
            <a:endParaRPr/>
          </a:p>
        </p:txBody>
      </p:sp>
      <p:sp>
        <p:nvSpPr>
          <p:cNvPr id="103" name="TextShape 2"/>
          <p:cNvSpPr txBox="1"/>
          <p:nvPr/>
        </p:nvSpPr>
        <p:spPr>
          <a:xfrm>
            <a:off x="3884760" y="8685360"/>
            <a:ext cx="2971440" cy="456840"/>
          </a:xfrm>
          <a:prstGeom prst="rect">
            <a:avLst/>
          </a:prstGeom>
        </p:spPr>
        <p:txBody>
          <a:bodyPr anchor="b"/>
          <a:lstStyle/>
          <a:p>
            <a:pPr algn="r">
              <a:lnSpc>
                <a:spcPct val="100000"/>
              </a:lnSpc>
            </a:pPr>
            <a:fld id="{A8727D08-F5C1-4377-A283-878B6746F21C}" type="slidenum">
              <a:rPr lang="en-US" sz="1200">
                <a:solidFill>
                  <a:srgbClr val="000000"/>
                </a:solidFill>
                <a:latin typeface="+mn-lt"/>
                <a:ea typeface="+mn-ea"/>
              </a:rPr>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27" name="PlaceHolder 2"/>
          <p:cNvSpPr>
            <a:spLocks noGrp="1"/>
          </p:cNvSpPr>
          <p:nvPr>
            <p:ph type="body"/>
          </p:nvPr>
        </p:nvSpPr>
        <p:spPr>
          <a:xfrm>
            <a:off x="2194560" y="7702560"/>
            <a:ext cx="39501720" cy="9106920"/>
          </a:xfrm>
          <a:prstGeom prst="rect">
            <a:avLst/>
          </a:prstGeom>
        </p:spPr>
        <p:txBody>
          <a:bodyPr lIns="0" tIns="0" rIns="0" bIns="0"/>
          <a:lstStyle/>
          <a:p>
            <a:endParaRPr/>
          </a:p>
        </p:txBody>
      </p:sp>
      <p:sp>
        <p:nvSpPr>
          <p:cNvPr id="28" name="PlaceHolder 3"/>
          <p:cNvSpPr>
            <a:spLocks noGrp="1"/>
          </p:cNvSpPr>
          <p:nvPr>
            <p:ph type="body"/>
          </p:nvPr>
        </p:nvSpPr>
        <p:spPr>
          <a:xfrm>
            <a:off x="2194560" y="17674920"/>
            <a:ext cx="39501720" cy="910692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30" name="PlaceHolder 2"/>
          <p:cNvSpPr>
            <a:spLocks noGrp="1"/>
          </p:cNvSpPr>
          <p:nvPr>
            <p:ph type="body"/>
          </p:nvPr>
        </p:nvSpPr>
        <p:spPr>
          <a:xfrm>
            <a:off x="2194560" y="7702560"/>
            <a:ext cx="19276560" cy="9106920"/>
          </a:xfrm>
          <a:prstGeom prst="rect">
            <a:avLst/>
          </a:prstGeom>
        </p:spPr>
        <p:txBody>
          <a:bodyPr lIns="0" tIns="0" rIns="0" bIns="0"/>
          <a:lstStyle/>
          <a:p>
            <a:endParaRPr/>
          </a:p>
        </p:txBody>
      </p:sp>
      <p:sp>
        <p:nvSpPr>
          <p:cNvPr id="31" name="PlaceHolder 3"/>
          <p:cNvSpPr>
            <a:spLocks noGrp="1"/>
          </p:cNvSpPr>
          <p:nvPr>
            <p:ph type="body"/>
          </p:nvPr>
        </p:nvSpPr>
        <p:spPr>
          <a:xfrm>
            <a:off x="22435200" y="7702560"/>
            <a:ext cx="19276560" cy="9106920"/>
          </a:xfrm>
          <a:prstGeom prst="rect">
            <a:avLst/>
          </a:prstGeom>
        </p:spPr>
        <p:txBody>
          <a:bodyPr lIns="0" tIns="0" rIns="0" bIns="0"/>
          <a:lstStyle/>
          <a:p>
            <a:endParaRPr/>
          </a:p>
        </p:txBody>
      </p:sp>
      <p:sp>
        <p:nvSpPr>
          <p:cNvPr id="32" name="PlaceHolder 4"/>
          <p:cNvSpPr>
            <a:spLocks noGrp="1"/>
          </p:cNvSpPr>
          <p:nvPr>
            <p:ph type="body"/>
          </p:nvPr>
        </p:nvSpPr>
        <p:spPr>
          <a:xfrm>
            <a:off x="22435200" y="17674920"/>
            <a:ext cx="19276560" cy="9106920"/>
          </a:xfrm>
          <a:prstGeom prst="rect">
            <a:avLst/>
          </a:prstGeom>
        </p:spPr>
        <p:txBody>
          <a:bodyPr lIns="0" tIns="0" rIns="0" bIns="0"/>
          <a:lstStyle/>
          <a:p>
            <a:endParaRPr/>
          </a:p>
        </p:txBody>
      </p:sp>
      <p:sp>
        <p:nvSpPr>
          <p:cNvPr id="33" name="PlaceHolder 5"/>
          <p:cNvSpPr>
            <a:spLocks noGrp="1"/>
          </p:cNvSpPr>
          <p:nvPr>
            <p:ph type="body"/>
          </p:nvPr>
        </p:nvSpPr>
        <p:spPr>
          <a:xfrm>
            <a:off x="2194560" y="17674920"/>
            <a:ext cx="19276560" cy="910692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35" name="PlaceHolder 2"/>
          <p:cNvSpPr>
            <a:spLocks noGrp="1"/>
          </p:cNvSpPr>
          <p:nvPr>
            <p:ph type="body"/>
          </p:nvPr>
        </p:nvSpPr>
        <p:spPr>
          <a:xfrm>
            <a:off x="2194560" y="7702560"/>
            <a:ext cx="39501720" cy="19092240"/>
          </a:xfrm>
          <a:prstGeom prst="rect">
            <a:avLst/>
          </a:prstGeom>
        </p:spPr>
        <p:txBody>
          <a:bodyPr lIns="0" tIns="0" rIns="0" bIns="0"/>
          <a:lstStyle/>
          <a:p>
            <a:endParaRPr/>
          </a:p>
        </p:txBody>
      </p:sp>
      <p:sp>
        <p:nvSpPr>
          <p:cNvPr id="36" name="PlaceHolder 3"/>
          <p:cNvSpPr>
            <a:spLocks noGrp="1"/>
          </p:cNvSpPr>
          <p:nvPr>
            <p:ph type="body"/>
          </p:nvPr>
        </p:nvSpPr>
        <p:spPr>
          <a:xfrm>
            <a:off x="2194560" y="7702560"/>
            <a:ext cx="39501720" cy="19092240"/>
          </a:xfrm>
          <a:prstGeom prst="rect">
            <a:avLst/>
          </a:prstGeom>
        </p:spPr>
        <p:txBody>
          <a:bodyPr lIns="0" tIns="0" rIns="0" bIns="0"/>
          <a:lstStyle/>
          <a:p>
            <a:endParaRPr/>
          </a:p>
        </p:txBody>
      </p:sp>
      <p:pic>
        <p:nvPicPr>
          <p:cNvPr id="37" name="Picture 36"/>
          <p:cNvPicPr/>
          <p:nvPr/>
        </p:nvPicPr>
        <p:blipFill>
          <a:blip r:embed="rId2"/>
          <a:stretch>
            <a:fillRect/>
          </a:stretch>
        </p:blipFill>
        <p:spPr>
          <a:xfrm>
            <a:off x="9980640" y="7702560"/>
            <a:ext cx="23928840" cy="19092240"/>
          </a:xfrm>
          <a:prstGeom prst="rect">
            <a:avLst/>
          </a:prstGeom>
          <a:ln>
            <a:noFill/>
          </a:ln>
        </p:spPr>
      </p:pic>
      <p:pic>
        <p:nvPicPr>
          <p:cNvPr id="38" name="Picture 37"/>
          <p:cNvPicPr/>
          <p:nvPr/>
        </p:nvPicPr>
        <p:blipFill>
          <a:blip r:embed="rId2"/>
          <a:stretch>
            <a:fillRect/>
          </a:stretch>
        </p:blipFill>
        <p:spPr>
          <a:xfrm>
            <a:off x="9980640" y="7702560"/>
            <a:ext cx="23928840" cy="190922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6" name="PlaceHolder 2"/>
          <p:cNvSpPr>
            <a:spLocks noGrp="1"/>
          </p:cNvSpPr>
          <p:nvPr>
            <p:ph type="subTitle"/>
          </p:nvPr>
        </p:nvSpPr>
        <p:spPr>
          <a:xfrm>
            <a:off x="2194560" y="7702560"/>
            <a:ext cx="39501720" cy="1909260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8" name="PlaceHolder 2"/>
          <p:cNvSpPr>
            <a:spLocks noGrp="1"/>
          </p:cNvSpPr>
          <p:nvPr>
            <p:ph type="body"/>
          </p:nvPr>
        </p:nvSpPr>
        <p:spPr>
          <a:xfrm>
            <a:off x="2194560" y="7702560"/>
            <a:ext cx="39501720" cy="190922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10" name="PlaceHolder 2"/>
          <p:cNvSpPr>
            <a:spLocks noGrp="1"/>
          </p:cNvSpPr>
          <p:nvPr>
            <p:ph type="body"/>
          </p:nvPr>
        </p:nvSpPr>
        <p:spPr>
          <a:xfrm>
            <a:off x="2194560" y="7702560"/>
            <a:ext cx="19276560" cy="19092240"/>
          </a:xfrm>
          <a:prstGeom prst="rect">
            <a:avLst/>
          </a:prstGeom>
        </p:spPr>
        <p:txBody>
          <a:bodyPr lIns="0" tIns="0" rIns="0" bIns="0"/>
          <a:lstStyle/>
          <a:p>
            <a:endParaRPr/>
          </a:p>
        </p:txBody>
      </p:sp>
      <p:sp>
        <p:nvSpPr>
          <p:cNvPr id="11" name="PlaceHolder 3"/>
          <p:cNvSpPr>
            <a:spLocks noGrp="1"/>
          </p:cNvSpPr>
          <p:nvPr>
            <p:ph type="body"/>
          </p:nvPr>
        </p:nvSpPr>
        <p:spPr>
          <a:xfrm>
            <a:off x="22435200" y="7702560"/>
            <a:ext cx="19276560" cy="190922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194560" y="1313280"/>
            <a:ext cx="39501720" cy="2548188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15" name="PlaceHolder 2"/>
          <p:cNvSpPr>
            <a:spLocks noGrp="1"/>
          </p:cNvSpPr>
          <p:nvPr>
            <p:ph type="body"/>
          </p:nvPr>
        </p:nvSpPr>
        <p:spPr>
          <a:xfrm>
            <a:off x="2194560" y="7702560"/>
            <a:ext cx="19276560" cy="9106920"/>
          </a:xfrm>
          <a:prstGeom prst="rect">
            <a:avLst/>
          </a:prstGeom>
        </p:spPr>
        <p:txBody>
          <a:bodyPr lIns="0" tIns="0" rIns="0" bIns="0"/>
          <a:lstStyle/>
          <a:p>
            <a:endParaRPr/>
          </a:p>
        </p:txBody>
      </p:sp>
      <p:sp>
        <p:nvSpPr>
          <p:cNvPr id="16" name="PlaceHolder 3"/>
          <p:cNvSpPr>
            <a:spLocks noGrp="1"/>
          </p:cNvSpPr>
          <p:nvPr>
            <p:ph type="body"/>
          </p:nvPr>
        </p:nvSpPr>
        <p:spPr>
          <a:xfrm>
            <a:off x="2194560" y="17674920"/>
            <a:ext cx="19276560" cy="9106920"/>
          </a:xfrm>
          <a:prstGeom prst="rect">
            <a:avLst/>
          </a:prstGeom>
        </p:spPr>
        <p:txBody>
          <a:bodyPr lIns="0" tIns="0" rIns="0" bIns="0"/>
          <a:lstStyle/>
          <a:p>
            <a:endParaRPr/>
          </a:p>
        </p:txBody>
      </p:sp>
      <p:sp>
        <p:nvSpPr>
          <p:cNvPr id="17" name="PlaceHolder 4"/>
          <p:cNvSpPr>
            <a:spLocks noGrp="1"/>
          </p:cNvSpPr>
          <p:nvPr>
            <p:ph type="body"/>
          </p:nvPr>
        </p:nvSpPr>
        <p:spPr>
          <a:xfrm>
            <a:off x="22435200" y="7702560"/>
            <a:ext cx="19276560" cy="190922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19" name="PlaceHolder 2"/>
          <p:cNvSpPr>
            <a:spLocks noGrp="1"/>
          </p:cNvSpPr>
          <p:nvPr>
            <p:ph type="body"/>
          </p:nvPr>
        </p:nvSpPr>
        <p:spPr>
          <a:xfrm>
            <a:off x="2194560" y="7702560"/>
            <a:ext cx="19276560" cy="19092240"/>
          </a:xfrm>
          <a:prstGeom prst="rect">
            <a:avLst/>
          </a:prstGeom>
        </p:spPr>
        <p:txBody>
          <a:bodyPr lIns="0" tIns="0" rIns="0" bIns="0"/>
          <a:lstStyle/>
          <a:p>
            <a:endParaRPr/>
          </a:p>
        </p:txBody>
      </p:sp>
      <p:sp>
        <p:nvSpPr>
          <p:cNvPr id="20" name="PlaceHolder 3"/>
          <p:cNvSpPr>
            <a:spLocks noGrp="1"/>
          </p:cNvSpPr>
          <p:nvPr>
            <p:ph type="body"/>
          </p:nvPr>
        </p:nvSpPr>
        <p:spPr>
          <a:xfrm>
            <a:off x="22435200" y="7702560"/>
            <a:ext cx="19276560" cy="9106920"/>
          </a:xfrm>
          <a:prstGeom prst="rect">
            <a:avLst/>
          </a:prstGeom>
        </p:spPr>
        <p:txBody>
          <a:bodyPr lIns="0" tIns="0" rIns="0" bIns="0"/>
          <a:lstStyle/>
          <a:p>
            <a:endParaRPr/>
          </a:p>
        </p:txBody>
      </p:sp>
      <p:sp>
        <p:nvSpPr>
          <p:cNvPr id="21" name="PlaceHolder 4"/>
          <p:cNvSpPr>
            <a:spLocks noGrp="1"/>
          </p:cNvSpPr>
          <p:nvPr>
            <p:ph type="body"/>
          </p:nvPr>
        </p:nvSpPr>
        <p:spPr>
          <a:xfrm>
            <a:off x="22435200" y="17674920"/>
            <a:ext cx="19276560" cy="910692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23" name="PlaceHolder 2"/>
          <p:cNvSpPr>
            <a:spLocks noGrp="1"/>
          </p:cNvSpPr>
          <p:nvPr>
            <p:ph type="body"/>
          </p:nvPr>
        </p:nvSpPr>
        <p:spPr>
          <a:xfrm>
            <a:off x="2194560" y="7702560"/>
            <a:ext cx="19276560" cy="9106920"/>
          </a:xfrm>
          <a:prstGeom prst="rect">
            <a:avLst/>
          </a:prstGeom>
        </p:spPr>
        <p:txBody>
          <a:bodyPr lIns="0" tIns="0" rIns="0" bIns="0"/>
          <a:lstStyle/>
          <a:p>
            <a:endParaRPr/>
          </a:p>
        </p:txBody>
      </p:sp>
      <p:sp>
        <p:nvSpPr>
          <p:cNvPr id="24" name="PlaceHolder 3"/>
          <p:cNvSpPr>
            <a:spLocks noGrp="1"/>
          </p:cNvSpPr>
          <p:nvPr>
            <p:ph type="body"/>
          </p:nvPr>
        </p:nvSpPr>
        <p:spPr>
          <a:xfrm>
            <a:off x="22435200" y="7702560"/>
            <a:ext cx="19276560" cy="9106920"/>
          </a:xfrm>
          <a:prstGeom prst="rect">
            <a:avLst/>
          </a:prstGeom>
        </p:spPr>
        <p:txBody>
          <a:bodyPr lIns="0" tIns="0" rIns="0" bIns="0"/>
          <a:lstStyle/>
          <a:p>
            <a:endParaRPr/>
          </a:p>
        </p:txBody>
      </p:sp>
      <p:sp>
        <p:nvSpPr>
          <p:cNvPr id="25" name="PlaceHolder 4"/>
          <p:cNvSpPr>
            <a:spLocks noGrp="1"/>
          </p:cNvSpPr>
          <p:nvPr>
            <p:ph type="body"/>
          </p:nvPr>
        </p:nvSpPr>
        <p:spPr>
          <a:xfrm>
            <a:off x="2194560" y="17674920"/>
            <a:ext cx="39501720" cy="910692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2194560" y="30510360"/>
            <a:ext cx="10240920" cy="1752120"/>
          </a:xfrm>
          <a:prstGeom prst="rect">
            <a:avLst/>
          </a:prstGeom>
        </p:spPr>
        <p:txBody>
          <a:bodyPr lIns="438840" tIns="219600" rIns="438840" bIns="219600" anchor="ctr"/>
          <a:lstStyle/>
          <a:p>
            <a:pPr>
              <a:lnSpc>
                <a:spcPct val="100000"/>
              </a:lnSpc>
            </a:pPr>
            <a:r>
              <a:rPr lang="en-US" sz="5800">
                <a:solidFill>
                  <a:srgbClr val="8B8B8B"/>
                </a:solidFill>
                <a:latin typeface="Calibri"/>
              </a:rPr>
              <a:t>5/22/15</a:t>
            </a:r>
            <a:endParaRPr/>
          </a:p>
        </p:txBody>
      </p:sp>
      <p:sp>
        <p:nvSpPr>
          <p:cNvPr id="6" name="PlaceHolder 2"/>
          <p:cNvSpPr>
            <a:spLocks noGrp="1"/>
          </p:cNvSpPr>
          <p:nvPr>
            <p:ph type="ftr"/>
          </p:nvPr>
        </p:nvSpPr>
        <p:spPr>
          <a:xfrm>
            <a:off x="14996160" y="30510360"/>
            <a:ext cx="13898520" cy="1752120"/>
          </a:xfrm>
          <a:prstGeom prst="rect">
            <a:avLst/>
          </a:prstGeom>
        </p:spPr>
        <p:txBody>
          <a:bodyPr lIns="438840" tIns="219600" rIns="438840" bIns="219600" anchor="ctr"/>
          <a:lstStyle/>
          <a:p>
            <a:endParaRPr/>
          </a:p>
        </p:txBody>
      </p:sp>
      <p:sp>
        <p:nvSpPr>
          <p:cNvPr id="2" name="PlaceHolder 3"/>
          <p:cNvSpPr>
            <a:spLocks noGrp="1"/>
          </p:cNvSpPr>
          <p:nvPr>
            <p:ph type="sldNum"/>
          </p:nvPr>
        </p:nvSpPr>
        <p:spPr>
          <a:xfrm>
            <a:off x="31455360" y="30510360"/>
            <a:ext cx="10240920" cy="1752120"/>
          </a:xfrm>
          <a:prstGeom prst="rect">
            <a:avLst/>
          </a:prstGeom>
        </p:spPr>
        <p:txBody>
          <a:bodyPr lIns="438840" tIns="219600" rIns="438840" bIns="219600" anchor="ctr"/>
          <a:lstStyle/>
          <a:p>
            <a:pPr algn="r">
              <a:lnSpc>
                <a:spcPct val="100000"/>
              </a:lnSpc>
            </a:pPr>
            <a:fld id="{1A5D3EA1-2FEC-457A-A04E-8AEC79179514}" type="slidenum">
              <a:rPr lang="en-US" sz="5800">
                <a:solidFill>
                  <a:srgbClr val="8B8B8B"/>
                </a:solidFill>
                <a:latin typeface="Calibri"/>
              </a:rPr>
              <a:t>‹#›</a:t>
            </a:fld>
            <a:endParaRPr/>
          </a:p>
        </p:txBody>
      </p:sp>
      <p:sp>
        <p:nvSpPr>
          <p:cNvPr id="3" name="PlaceHolder 4"/>
          <p:cNvSpPr>
            <a:spLocks noGrp="1"/>
          </p:cNvSpPr>
          <p:nvPr>
            <p:ph type="title"/>
          </p:nvPr>
        </p:nvSpPr>
        <p:spPr>
          <a:xfrm>
            <a:off x="2194560" y="1313280"/>
            <a:ext cx="39501720" cy="5496840"/>
          </a:xfrm>
          <a:prstGeom prst="rect">
            <a:avLst/>
          </a:prstGeom>
        </p:spPr>
        <p:txBody>
          <a:bodyPr lIns="0" tIns="0" rIns="0" bIns="0" anchor="ctr"/>
          <a:lstStyle/>
          <a:p>
            <a:r>
              <a:rPr lang="en-US" sz="8600">
                <a:latin typeface="Calibri"/>
              </a:rPr>
              <a:t>Click to edit the title text format</a:t>
            </a:r>
            <a:endParaRPr/>
          </a:p>
        </p:txBody>
      </p:sp>
      <p:sp>
        <p:nvSpPr>
          <p:cNvPr id="4" name="PlaceHolder 5"/>
          <p:cNvSpPr>
            <a:spLocks noGrp="1"/>
          </p:cNvSpPr>
          <p:nvPr>
            <p:ph type="body"/>
          </p:nvPr>
        </p:nvSpPr>
        <p:spPr>
          <a:xfrm>
            <a:off x="2194560" y="7702560"/>
            <a:ext cx="39501720" cy="19092240"/>
          </a:xfrm>
          <a:prstGeom prst="rect">
            <a:avLst/>
          </a:prstGeom>
        </p:spPr>
        <p:txBody>
          <a:bodyPr lIns="0" tIns="0" rIns="0" bIns="0"/>
          <a:lstStyle/>
          <a:p>
            <a:pPr>
              <a:buSzPct val="45000"/>
              <a:buFont typeface="StarSymbol"/>
              <a:buChar char=""/>
            </a:pPr>
            <a:r>
              <a:rPr lang="en-US" sz="15400">
                <a:latin typeface="Calibri"/>
              </a:rPr>
              <a:t>Click to edit the outline text format</a:t>
            </a:r>
            <a:endParaRPr/>
          </a:p>
          <a:p>
            <a:pPr lvl="1">
              <a:buSzPct val="75000"/>
              <a:buFont typeface="StarSymbol"/>
              <a:buChar char=""/>
            </a:pPr>
            <a:r>
              <a:rPr lang="en-US" sz="11500">
                <a:latin typeface="Calibri"/>
              </a:rPr>
              <a:t>Second Outline Level</a:t>
            </a:r>
            <a:endParaRPr/>
          </a:p>
          <a:p>
            <a:pPr lvl="2">
              <a:buSzPct val="45000"/>
              <a:buFont typeface="StarSymbol"/>
              <a:buChar char=""/>
            </a:pPr>
            <a:r>
              <a:rPr lang="en-US" sz="9600">
                <a:latin typeface="Calibri"/>
              </a:rPr>
              <a:t>Third Outline Level</a:t>
            </a:r>
            <a:endParaRPr/>
          </a:p>
          <a:p>
            <a:pPr lvl="3">
              <a:buSzPct val="75000"/>
              <a:buFont typeface="StarSymbol"/>
              <a:buChar char=""/>
            </a:pPr>
            <a:r>
              <a:rPr lang="en-US" sz="96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jpe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png"/><Relationship Id="rId10"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ustomShape 1"/>
          <p:cNvSpPr/>
          <p:nvPr/>
        </p:nvSpPr>
        <p:spPr>
          <a:xfrm>
            <a:off x="14556240" y="4923720"/>
            <a:ext cx="14778360" cy="27638640"/>
          </a:xfrm>
          <a:prstGeom prst="roundRect">
            <a:avLst>
              <a:gd name="adj" fmla="val 10938"/>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pic>
        <p:nvPicPr>
          <p:cNvPr id="45" name="Picture 43"/>
          <p:cNvPicPr/>
          <p:nvPr/>
        </p:nvPicPr>
        <p:blipFill>
          <a:blip r:embed="rId3"/>
          <a:stretch>
            <a:fillRect/>
          </a:stretch>
        </p:blipFill>
        <p:spPr>
          <a:xfrm>
            <a:off x="22528440" y="14244120"/>
            <a:ext cx="6521760" cy="4272480"/>
          </a:xfrm>
          <a:prstGeom prst="rect">
            <a:avLst/>
          </a:prstGeom>
          <a:ln>
            <a:noFill/>
          </a:ln>
        </p:spPr>
      </p:pic>
      <p:sp>
        <p:nvSpPr>
          <p:cNvPr id="46" name="CustomShape 2"/>
          <p:cNvSpPr/>
          <p:nvPr/>
        </p:nvSpPr>
        <p:spPr>
          <a:xfrm>
            <a:off x="5130720" y="0"/>
            <a:ext cx="34070760" cy="4368600"/>
          </a:xfrm>
          <a:prstGeom prst="rect">
            <a:avLst/>
          </a:prstGeom>
          <a:solidFill>
            <a:srgbClr val="9BBB59"/>
          </a:solidFill>
          <a:ln w="25560">
            <a:solidFill>
              <a:srgbClr val="728A41"/>
            </a:solidFill>
            <a:round/>
          </a:ln>
        </p:spPr>
        <p:txBody>
          <a:bodyPr lIns="438840" tIns="219240" rIns="438840" bIns="219240" anchor="ctr"/>
          <a:lstStyle/>
          <a:p>
            <a:pPr algn="ctr">
              <a:lnSpc>
                <a:spcPct val="50000"/>
              </a:lnSpc>
            </a:pPr>
            <a:r>
              <a:rPr lang="en-US" sz="7200" dirty="0">
                <a:solidFill>
                  <a:srgbClr val="FFFFFF"/>
                </a:solidFill>
                <a:latin typeface="BlairMdITC TT-Medium"/>
              </a:rPr>
              <a:t>Digital </a:t>
            </a:r>
            <a:r>
              <a:rPr lang="en-US" sz="7200" dirty="0" smtClean="0">
                <a:solidFill>
                  <a:srgbClr val="FFFFFF"/>
                </a:solidFill>
                <a:latin typeface="BlairMdITC TT-Medium"/>
              </a:rPr>
              <a:t>Dashboard </a:t>
            </a:r>
            <a:r>
              <a:rPr lang="en-US" sz="7200" dirty="0">
                <a:solidFill>
                  <a:srgbClr val="FFFFFF"/>
                </a:solidFill>
                <a:latin typeface="BlairMdITC TT-Medium"/>
              </a:rPr>
              <a:t>for SAE Electric Race </a:t>
            </a:r>
            <a:r>
              <a:rPr lang="en-US" sz="7200" dirty="0" smtClean="0">
                <a:solidFill>
                  <a:srgbClr val="FFFFFF"/>
                </a:solidFill>
                <a:latin typeface="BlairMdITC TT-Medium"/>
              </a:rPr>
              <a:t>Car</a:t>
            </a:r>
          </a:p>
          <a:p>
            <a:pPr algn="ctr">
              <a:lnSpc>
                <a:spcPct val="50000"/>
              </a:lnSpc>
            </a:pPr>
            <a:endParaRPr lang="en-US" sz="7200" dirty="0">
              <a:solidFill>
                <a:srgbClr val="FFFFFF"/>
              </a:solidFill>
              <a:latin typeface="BlairMdITC TT-Medium"/>
            </a:endParaRPr>
          </a:p>
          <a:p>
            <a:pPr algn="ctr">
              <a:lnSpc>
                <a:spcPct val="50000"/>
              </a:lnSpc>
            </a:pPr>
            <a:endParaRPr sz="1400" dirty="0"/>
          </a:p>
          <a:p>
            <a:pPr algn="ctr">
              <a:lnSpc>
                <a:spcPct val="50000"/>
              </a:lnSpc>
            </a:pPr>
            <a:endParaRPr dirty="0"/>
          </a:p>
          <a:p>
            <a:pPr algn="ctr">
              <a:lnSpc>
                <a:spcPct val="100000"/>
              </a:lnSpc>
            </a:pPr>
            <a:r>
              <a:rPr lang="en-US" sz="2400" dirty="0">
                <a:solidFill>
                  <a:srgbClr val="FFFFFF"/>
                </a:solidFill>
                <a:latin typeface="BlairMdITC TT-Medium"/>
              </a:rPr>
              <a:t>Capstone Team: Noah Erickson, Chad </a:t>
            </a:r>
            <a:r>
              <a:rPr lang="en-US" sz="2400" dirty="0" err="1">
                <a:solidFill>
                  <a:srgbClr val="FFFFFF"/>
                </a:solidFill>
                <a:latin typeface="BlairMdITC TT-Medium"/>
              </a:rPr>
              <a:t>Thueson</a:t>
            </a:r>
            <a:r>
              <a:rPr lang="en-US" sz="2400" dirty="0">
                <a:solidFill>
                  <a:srgbClr val="FFFFFF"/>
                </a:solidFill>
                <a:latin typeface="BlairMdITC TT-Medium"/>
              </a:rPr>
              <a:t>, </a:t>
            </a:r>
            <a:r>
              <a:rPr lang="en-US" sz="2400" dirty="0" err="1">
                <a:solidFill>
                  <a:srgbClr val="FFFFFF"/>
                </a:solidFill>
                <a:latin typeface="BlairMdITC TT-Medium"/>
              </a:rPr>
              <a:t>Rishal</a:t>
            </a:r>
            <a:r>
              <a:rPr lang="en-US" sz="2400" dirty="0">
                <a:solidFill>
                  <a:srgbClr val="FFFFFF"/>
                </a:solidFill>
                <a:latin typeface="BlairMdITC TT-Medium"/>
              </a:rPr>
              <a:t> </a:t>
            </a:r>
            <a:r>
              <a:rPr lang="en-US" sz="2400" dirty="0" err="1">
                <a:solidFill>
                  <a:srgbClr val="FFFFFF"/>
                </a:solidFill>
                <a:latin typeface="BlairMdITC TT-Medium"/>
              </a:rPr>
              <a:t>Dass</a:t>
            </a:r>
            <a:r>
              <a:rPr lang="en-US" sz="2400" dirty="0">
                <a:solidFill>
                  <a:srgbClr val="FFFFFF"/>
                </a:solidFill>
                <a:latin typeface="BlairMdITC TT-Medium"/>
              </a:rPr>
              <a:t>, Jaime Rodriguez, Sean </a:t>
            </a:r>
            <a:r>
              <a:rPr lang="en-US" sz="2400" dirty="0" err="1">
                <a:solidFill>
                  <a:srgbClr val="FFFFFF"/>
                </a:solidFill>
                <a:latin typeface="BlairMdITC TT-Medium"/>
              </a:rPr>
              <a:t>Koppenhafer</a:t>
            </a:r>
            <a:endParaRPr dirty="0"/>
          </a:p>
          <a:p>
            <a:pPr algn="ctr">
              <a:lnSpc>
                <a:spcPct val="100000"/>
              </a:lnSpc>
            </a:pPr>
            <a:r>
              <a:rPr lang="en-US" sz="2400" dirty="0">
                <a:solidFill>
                  <a:srgbClr val="FFFFFF"/>
                </a:solidFill>
                <a:latin typeface="BlairMdITC TT-Medium"/>
              </a:rPr>
              <a:t>Project Sponsor: Michal </a:t>
            </a:r>
            <a:r>
              <a:rPr lang="en-US" sz="2400" dirty="0" err="1">
                <a:solidFill>
                  <a:srgbClr val="FFFFFF"/>
                </a:solidFill>
                <a:latin typeface="BlairMdITC TT-Medium"/>
              </a:rPr>
              <a:t>Podhradsky</a:t>
            </a:r>
            <a:r>
              <a:rPr lang="en-US" sz="2400" dirty="0">
                <a:solidFill>
                  <a:srgbClr val="FFFFFF"/>
                </a:solidFill>
                <a:latin typeface="BlairMdITC TT-Medium"/>
              </a:rPr>
              <a:t> – Viking Motorsports Team</a:t>
            </a:r>
            <a:endParaRPr dirty="0"/>
          </a:p>
          <a:p>
            <a:pPr algn="ctr">
              <a:lnSpc>
                <a:spcPct val="100000"/>
              </a:lnSpc>
            </a:pPr>
            <a:r>
              <a:rPr lang="en-US" sz="2400" dirty="0">
                <a:solidFill>
                  <a:srgbClr val="FFFFFF"/>
                </a:solidFill>
                <a:latin typeface="BlairMdITC TT-Medium"/>
              </a:rPr>
              <a:t>Capstone Advisor: Dr. </a:t>
            </a:r>
            <a:r>
              <a:rPr lang="en-US" sz="2400" dirty="0" err="1">
                <a:solidFill>
                  <a:srgbClr val="FFFFFF"/>
                </a:solidFill>
                <a:latin typeface="BlairMdITC TT-Medium"/>
              </a:rPr>
              <a:t>Christof</a:t>
            </a:r>
            <a:r>
              <a:rPr lang="en-US" sz="2400" dirty="0">
                <a:solidFill>
                  <a:srgbClr val="FFFFFF"/>
                </a:solidFill>
                <a:latin typeface="BlairMdITC TT-Medium"/>
              </a:rPr>
              <a:t> </a:t>
            </a:r>
            <a:r>
              <a:rPr lang="en-US" sz="2400" dirty="0" err="1">
                <a:solidFill>
                  <a:srgbClr val="FFFFFF"/>
                </a:solidFill>
                <a:latin typeface="BlairMdITC TT-Medium"/>
              </a:rPr>
              <a:t>Teuscher</a:t>
            </a:r>
            <a:r>
              <a:rPr lang="en-US" sz="2400" dirty="0">
                <a:solidFill>
                  <a:srgbClr val="FFFFFF"/>
                </a:solidFill>
                <a:latin typeface="BlairMdITC TT-Medium"/>
              </a:rPr>
              <a:t> – Portland State University ECE Department</a:t>
            </a:r>
            <a:endParaRPr dirty="0"/>
          </a:p>
        </p:txBody>
      </p:sp>
      <p:sp>
        <p:nvSpPr>
          <p:cNvPr id="47" name="CustomShape 3"/>
          <p:cNvSpPr/>
          <p:nvPr/>
        </p:nvSpPr>
        <p:spPr>
          <a:xfrm>
            <a:off x="486360" y="4944960"/>
            <a:ext cx="13334400" cy="833868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48" name="CustomShape 4"/>
          <p:cNvSpPr/>
          <p:nvPr/>
        </p:nvSpPr>
        <p:spPr>
          <a:xfrm>
            <a:off x="3701640" y="4826520"/>
            <a:ext cx="650916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Prior Work</a:t>
            </a:r>
            <a:endParaRPr dirty="0"/>
          </a:p>
        </p:txBody>
      </p:sp>
      <p:sp>
        <p:nvSpPr>
          <p:cNvPr id="49" name="CustomShape 5"/>
          <p:cNvSpPr/>
          <p:nvPr/>
        </p:nvSpPr>
        <p:spPr>
          <a:xfrm>
            <a:off x="1015920" y="5971680"/>
            <a:ext cx="8203680" cy="7402680"/>
          </a:xfrm>
          <a:prstGeom prst="rect">
            <a:avLst/>
          </a:prstGeom>
          <a:noFill/>
          <a:ln>
            <a:noFill/>
          </a:ln>
        </p:spPr>
        <p:txBody>
          <a:bodyPr/>
          <a:lstStyle/>
          <a:p>
            <a:pPr algn="just">
              <a:lnSpc>
                <a:spcPct val="100000"/>
              </a:lnSpc>
            </a:pPr>
            <a:r>
              <a:rPr lang="en-US" sz="3200">
                <a:solidFill>
                  <a:srgbClr val="000000"/>
                </a:solidFill>
                <a:latin typeface="Calibri"/>
              </a:rPr>
              <a:t>In the realm of racing, each car is designed completely different based on several factors not limited to driver preferences, resources available and technical limitations. A few popular choices for digital dashboards currently exist. The popular Haltech Racepak is not only expensive, but requires the use of Haltech’s standalone ECU to source the data for the dash. Another popular solution is a bluetooth adapter that plugs into the OBDII port of the race car. This requires the car to be designed with OBDII capabilities.</a:t>
            </a:r>
            <a:endParaRPr/>
          </a:p>
        </p:txBody>
      </p:sp>
      <p:sp>
        <p:nvSpPr>
          <p:cNvPr id="50" name="CustomShape 6"/>
          <p:cNvSpPr/>
          <p:nvPr/>
        </p:nvSpPr>
        <p:spPr>
          <a:xfrm>
            <a:off x="638640" y="13767120"/>
            <a:ext cx="13334400" cy="914328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51" name="CustomShape 7"/>
          <p:cNvSpPr/>
          <p:nvPr/>
        </p:nvSpPr>
        <p:spPr>
          <a:xfrm>
            <a:off x="478440" y="23419440"/>
            <a:ext cx="13334400" cy="914328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52" name="CustomShape 8"/>
          <p:cNvSpPr/>
          <p:nvPr/>
        </p:nvSpPr>
        <p:spPr>
          <a:xfrm>
            <a:off x="29840760" y="14325480"/>
            <a:ext cx="13334400" cy="769572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53" name="CustomShape 9"/>
          <p:cNvSpPr/>
          <p:nvPr/>
        </p:nvSpPr>
        <p:spPr>
          <a:xfrm>
            <a:off x="29840760" y="4923720"/>
            <a:ext cx="13334400" cy="884340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54" name="CustomShape 10"/>
          <p:cNvSpPr/>
          <p:nvPr/>
        </p:nvSpPr>
        <p:spPr>
          <a:xfrm>
            <a:off x="29840760" y="22504320"/>
            <a:ext cx="13334400" cy="822924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55" name="CustomShape 11"/>
          <p:cNvSpPr/>
          <p:nvPr/>
        </p:nvSpPr>
        <p:spPr>
          <a:xfrm>
            <a:off x="3904960" y="13907160"/>
            <a:ext cx="475416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Motivation</a:t>
            </a:r>
            <a:endParaRPr dirty="0"/>
          </a:p>
        </p:txBody>
      </p:sp>
      <p:pic>
        <p:nvPicPr>
          <p:cNvPr id="56" name="Picture 19"/>
          <p:cNvPicPr/>
          <p:nvPr/>
        </p:nvPicPr>
        <p:blipFill>
          <a:blip r:embed="rId4"/>
          <a:srcRect r="1011" b="2406"/>
          <a:stretch>
            <a:fillRect/>
          </a:stretch>
        </p:blipFill>
        <p:spPr>
          <a:xfrm>
            <a:off x="1514520" y="15273720"/>
            <a:ext cx="5134680" cy="3121920"/>
          </a:xfrm>
          <a:prstGeom prst="rect">
            <a:avLst/>
          </a:prstGeom>
          <a:ln>
            <a:noFill/>
          </a:ln>
        </p:spPr>
      </p:pic>
      <p:sp>
        <p:nvSpPr>
          <p:cNvPr id="57" name="CustomShape 12"/>
          <p:cNvSpPr/>
          <p:nvPr/>
        </p:nvSpPr>
        <p:spPr>
          <a:xfrm>
            <a:off x="1015920" y="24765120"/>
            <a:ext cx="12384000" cy="7890840"/>
          </a:xfrm>
          <a:prstGeom prst="rect">
            <a:avLst/>
          </a:prstGeom>
          <a:noFill/>
          <a:ln>
            <a:noFill/>
          </a:ln>
        </p:spPr>
        <p:txBody>
          <a:bodyPr/>
          <a:lstStyle/>
          <a:p>
            <a:pPr algn="just">
              <a:lnSpc>
                <a:spcPct val="100000"/>
              </a:lnSpc>
            </a:pPr>
            <a:r>
              <a:rPr lang="en-US" sz="3200">
                <a:solidFill>
                  <a:srgbClr val="000000"/>
                </a:solidFill>
                <a:latin typeface="Calibri"/>
              </a:rPr>
              <a:t>Three major requirements were addressed when designing the digital dash. The microprocessor needed to support the CAN protocol along with the TTL serial protocol. The 32bit 84MHz ATSAM3X microprocessor, which is used on the Arduino Due, fit the bill. This allowed the design team to rapidly prototype the system on the Arduino Due. The final component was the screen. The screen needed a high resolution to draw gauges and display information while also having a compact size. A 3.5” LCD from 4D Systems was ultimately chosen.</a:t>
            </a:r>
            <a:endParaRPr/>
          </a:p>
          <a:p>
            <a:pPr algn="just">
              <a:lnSpc>
                <a:spcPct val="100000"/>
              </a:lnSpc>
            </a:pPr>
            <a:endParaRPr/>
          </a:p>
          <a:p>
            <a:pPr algn="just">
              <a:lnSpc>
                <a:spcPct val="100000"/>
              </a:lnSpc>
            </a:pPr>
            <a:r>
              <a:rPr lang="en-US" sz="3200">
                <a:solidFill>
                  <a:srgbClr val="000000"/>
                </a:solidFill>
                <a:latin typeface="Calibri"/>
              </a:rPr>
              <a:t>The Viking Motorsport team wanted us to design the digital dashboard to be open source and well documented. To achieve this goal we chose to host our project on Github and post documentation to aide other racing teams in the process of creating a digital dash.</a:t>
            </a:r>
            <a:endParaRPr/>
          </a:p>
        </p:txBody>
      </p:sp>
      <p:sp>
        <p:nvSpPr>
          <p:cNvPr id="58" name="CustomShape 13"/>
          <p:cNvSpPr/>
          <p:nvPr/>
        </p:nvSpPr>
        <p:spPr>
          <a:xfrm>
            <a:off x="17707080" y="4923720"/>
            <a:ext cx="879504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Implementation</a:t>
            </a:r>
            <a:endParaRPr dirty="0"/>
          </a:p>
        </p:txBody>
      </p:sp>
      <p:sp>
        <p:nvSpPr>
          <p:cNvPr id="59" name="CustomShape 14"/>
          <p:cNvSpPr/>
          <p:nvPr/>
        </p:nvSpPr>
        <p:spPr>
          <a:xfrm>
            <a:off x="33275200" y="4944960"/>
            <a:ext cx="736480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placeholder</a:t>
            </a:r>
            <a:endParaRPr dirty="0"/>
          </a:p>
        </p:txBody>
      </p:sp>
      <p:sp>
        <p:nvSpPr>
          <p:cNvPr id="60" name="CustomShape 15"/>
          <p:cNvSpPr/>
          <p:nvPr/>
        </p:nvSpPr>
        <p:spPr>
          <a:xfrm>
            <a:off x="30031520" y="14590440"/>
            <a:ext cx="1256376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Further Improvements</a:t>
            </a:r>
            <a:endParaRPr dirty="0"/>
          </a:p>
        </p:txBody>
      </p:sp>
      <p:sp>
        <p:nvSpPr>
          <p:cNvPr id="61" name="CustomShape 16"/>
          <p:cNvSpPr/>
          <p:nvPr/>
        </p:nvSpPr>
        <p:spPr>
          <a:xfrm>
            <a:off x="32674400" y="22758480"/>
            <a:ext cx="761000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Conclusions</a:t>
            </a:r>
            <a:endParaRPr dirty="0"/>
          </a:p>
        </p:txBody>
      </p:sp>
      <p:sp>
        <p:nvSpPr>
          <p:cNvPr id="62" name="CustomShape 17"/>
          <p:cNvSpPr/>
          <p:nvPr/>
        </p:nvSpPr>
        <p:spPr>
          <a:xfrm>
            <a:off x="4469280" y="23594040"/>
            <a:ext cx="513192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Solution</a:t>
            </a:r>
            <a:endParaRPr dirty="0"/>
          </a:p>
        </p:txBody>
      </p:sp>
      <p:pic>
        <p:nvPicPr>
          <p:cNvPr id="63" name="Picture 2"/>
          <p:cNvPicPr/>
          <p:nvPr/>
        </p:nvPicPr>
        <p:blipFill>
          <a:blip r:embed="rId5"/>
          <a:stretch>
            <a:fillRect/>
          </a:stretch>
        </p:blipFill>
        <p:spPr>
          <a:xfrm>
            <a:off x="39468600" y="803520"/>
            <a:ext cx="3757680" cy="3006000"/>
          </a:xfrm>
          <a:prstGeom prst="rect">
            <a:avLst/>
          </a:prstGeom>
          <a:ln>
            <a:noFill/>
          </a:ln>
        </p:spPr>
      </p:pic>
      <p:sp>
        <p:nvSpPr>
          <p:cNvPr id="64" name="CustomShape 18"/>
          <p:cNvSpPr/>
          <p:nvPr/>
        </p:nvSpPr>
        <p:spPr>
          <a:xfrm>
            <a:off x="14874120" y="13798800"/>
            <a:ext cx="7350480" cy="3015720"/>
          </a:xfrm>
          <a:prstGeom prst="rect">
            <a:avLst/>
          </a:prstGeom>
          <a:noFill/>
          <a:ln>
            <a:noFill/>
          </a:ln>
        </p:spPr>
        <p:txBody>
          <a:bodyPr/>
          <a:lstStyle/>
          <a:p>
            <a:pPr algn="just">
              <a:lnSpc>
                <a:spcPct val="100000"/>
              </a:lnSpc>
            </a:pPr>
            <a:r>
              <a:rPr lang="en-US" sz="3200">
                <a:solidFill>
                  <a:srgbClr val="000000"/>
                </a:solidFill>
                <a:latin typeface="Calibri"/>
              </a:rPr>
              <a:t>Dashboard space on the car was at a premium. The limited space dictated two large design choices:</a:t>
            </a:r>
            <a:endParaRPr/>
          </a:p>
          <a:p>
            <a:pPr algn="just">
              <a:lnSpc>
                <a:spcPct val="100000"/>
              </a:lnSpc>
              <a:buFont typeface="Arial"/>
              <a:buChar char="•"/>
            </a:pPr>
            <a:r>
              <a:rPr lang="en-US" sz="3200">
                <a:solidFill>
                  <a:srgbClr val="000000"/>
                </a:solidFill>
                <a:latin typeface="Calibri"/>
              </a:rPr>
              <a:t>The 3.5” Display Size</a:t>
            </a:r>
            <a:endParaRPr/>
          </a:p>
          <a:p>
            <a:pPr algn="just">
              <a:lnSpc>
                <a:spcPct val="100000"/>
              </a:lnSpc>
              <a:buFont typeface="Arial"/>
              <a:buChar char="•"/>
            </a:pPr>
            <a:r>
              <a:rPr lang="en-US" sz="3200">
                <a:solidFill>
                  <a:srgbClr val="000000"/>
                </a:solidFill>
                <a:latin typeface="Calibri"/>
              </a:rPr>
              <a:t>The custom PCB to minimize area</a:t>
            </a:r>
            <a:endParaRPr/>
          </a:p>
        </p:txBody>
      </p:sp>
      <p:sp>
        <p:nvSpPr>
          <p:cNvPr id="65" name="CustomShape 19"/>
          <p:cNvSpPr/>
          <p:nvPr/>
        </p:nvSpPr>
        <p:spPr>
          <a:xfrm>
            <a:off x="30343680" y="15957000"/>
            <a:ext cx="12607200" cy="4966200"/>
          </a:xfrm>
          <a:prstGeom prst="rect">
            <a:avLst/>
          </a:prstGeom>
          <a:noFill/>
          <a:ln>
            <a:noFill/>
          </a:ln>
        </p:spPr>
        <p:txBody>
          <a:bodyPr/>
          <a:lstStyle/>
          <a:p>
            <a:pPr>
              <a:lnSpc>
                <a:spcPct val="100000"/>
              </a:lnSpc>
              <a:buFont typeface="Arial"/>
              <a:buChar char="•"/>
            </a:pPr>
            <a:r>
              <a:rPr lang="en-US" sz="3200" dirty="0">
                <a:solidFill>
                  <a:srgbClr val="000000"/>
                </a:solidFill>
                <a:latin typeface="Calibri"/>
              </a:rPr>
              <a:t>The digital dash could be modified to operate in any race car.</a:t>
            </a:r>
            <a:endParaRPr dirty="0"/>
          </a:p>
          <a:p>
            <a:pPr>
              <a:lnSpc>
                <a:spcPct val="100000"/>
              </a:lnSpc>
              <a:buFont typeface="Arial"/>
              <a:buChar char="•"/>
            </a:pPr>
            <a:r>
              <a:rPr lang="en-US" sz="3200" dirty="0">
                <a:solidFill>
                  <a:srgbClr val="000000"/>
                </a:solidFill>
                <a:latin typeface="Calibri"/>
              </a:rPr>
              <a:t>Screen size could be modified to fit the individual cars dashboard.</a:t>
            </a:r>
            <a:endParaRPr dirty="0"/>
          </a:p>
          <a:p>
            <a:pPr>
              <a:lnSpc>
                <a:spcPct val="100000"/>
              </a:lnSpc>
              <a:buFont typeface="Arial"/>
              <a:buChar char="•"/>
            </a:pPr>
            <a:r>
              <a:rPr lang="en-US" sz="3200" dirty="0">
                <a:solidFill>
                  <a:srgbClr val="000000"/>
                </a:solidFill>
                <a:latin typeface="Calibri"/>
              </a:rPr>
              <a:t>The mainboard could be reprinted with modifications made after the first board revision.</a:t>
            </a:r>
            <a:endParaRPr dirty="0"/>
          </a:p>
          <a:p>
            <a:pPr>
              <a:lnSpc>
                <a:spcPct val="100000"/>
              </a:lnSpc>
              <a:buFont typeface="Arial"/>
              <a:buChar char="•"/>
            </a:pPr>
            <a:r>
              <a:rPr lang="en-US" sz="3200" dirty="0">
                <a:solidFill>
                  <a:srgbClr val="000000"/>
                </a:solidFill>
                <a:latin typeface="Calibri"/>
              </a:rPr>
              <a:t>An improved power supply could be implemented to further reduce power consumption.</a:t>
            </a:r>
            <a:endParaRPr dirty="0"/>
          </a:p>
          <a:p>
            <a:pPr>
              <a:lnSpc>
                <a:spcPct val="100000"/>
              </a:lnSpc>
              <a:buFont typeface="Arial"/>
              <a:buChar char="•"/>
            </a:pPr>
            <a:r>
              <a:rPr lang="en-US" sz="3200" dirty="0">
                <a:solidFill>
                  <a:srgbClr val="000000"/>
                </a:solidFill>
                <a:latin typeface="Calibri"/>
              </a:rPr>
              <a:t>The enclosure could incorporate a cowl in order to improve readability in direct sunlight.</a:t>
            </a:r>
            <a:endParaRPr dirty="0"/>
          </a:p>
        </p:txBody>
      </p:sp>
      <p:sp>
        <p:nvSpPr>
          <p:cNvPr id="66" name="CustomShape 20"/>
          <p:cNvSpPr/>
          <p:nvPr/>
        </p:nvSpPr>
        <p:spPr>
          <a:xfrm>
            <a:off x="15019200" y="12904920"/>
            <a:ext cx="4534200" cy="744480"/>
          </a:xfrm>
          <a:prstGeom prst="rect">
            <a:avLst/>
          </a:prstGeom>
          <a:noFill/>
          <a:ln>
            <a:noFill/>
          </a:ln>
        </p:spPr>
        <p:txBody>
          <a:bodyPr wrap="none"/>
          <a:lstStyle/>
          <a:p>
            <a:pPr>
              <a:lnSpc>
                <a:spcPct val="100000"/>
              </a:lnSpc>
            </a:pPr>
            <a:r>
              <a:rPr lang="en-US" sz="4300" dirty="0">
                <a:solidFill>
                  <a:srgbClr val="FFFFFF"/>
                </a:solidFill>
                <a:latin typeface="BlairMdITC TT-Medium"/>
              </a:rPr>
              <a:t>Hardware</a:t>
            </a:r>
            <a:endParaRPr dirty="0"/>
          </a:p>
        </p:txBody>
      </p:sp>
      <p:sp>
        <p:nvSpPr>
          <p:cNvPr id="67" name="CustomShape 21"/>
          <p:cNvSpPr/>
          <p:nvPr/>
        </p:nvSpPr>
        <p:spPr>
          <a:xfrm>
            <a:off x="14874120" y="22478760"/>
            <a:ext cx="3949200" cy="744480"/>
          </a:xfrm>
          <a:prstGeom prst="rect">
            <a:avLst/>
          </a:prstGeom>
          <a:noFill/>
          <a:ln>
            <a:noFill/>
          </a:ln>
        </p:spPr>
        <p:txBody>
          <a:bodyPr wrap="none"/>
          <a:lstStyle/>
          <a:p>
            <a:pPr>
              <a:lnSpc>
                <a:spcPct val="100000"/>
              </a:lnSpc>
            </a:pPr>
            <a:r>
              <a:rPr lang="en-US" sz="4300" dirty="0">
                <a:solidFill>
                  <a:srgbClr val="FFFFFF"/>
                </a:solidFill>
                <a:latin typeface="BlairMdITC TT-Medium"/>
              </a:rPr>
              <a:t>Software</a:t>
            </a:r>
            <a:endParaRPr dirty="0"/>
          </a:p>
        </p:txBody>
      </p:sp>
      <p:sp>
        <p:nvSpPr>
          <p:cNvPr id="68" name="CustomShape 22"/>
          <p:cNvSpPr/>
          <p:nvPr/>
        </p:nvSpPr>
        <p:spPr>
          <a:xfrm>
            <a:off x="14874120" y="23363640"/>
            <a:ext cx="13969800" cy="3015720"/>
          </a:xfrm>
          <a:prstGeom prst="rect">
            <a:avLst/>
          </a:prstGeom>
          <a:noFill/>
          <a:ln>
            <a:noFill/>
          </a:ln>
        </p:spPr>
        <p:txBody>
          <a:bodyPr/>
          <a:lstStyle/>
          <a:p>
            <a:pPr algn="just">
              <a:lnSpc>
                <a:spcPct val="100000"/>
              </a:lnSpc>
            </a:pPr>
            <a:r>
              <a:rPr lang="en-US" sz="3200">
                <a:solidFill>
                  <a:srgbClr val="000000"/>
                </a:solidFill>
                <a:latin typeface="Calibri"/>
              </a:rPr>
              <a:t>The software for the Digital Dashboard was created using the Arduino IDE. In order to interface with the vehicles CAN bus and the 4D systems screen, two libraries provided by the distributer were used. The software receives data from the vehicles CAN bus looking for pertinent messages, interprets the messages, and sends the interpreted data to the screen.</a:t>
            </a:r>
            <a:endParaRPr/>
          </a:p>
        </p:txBody>
      </p:sp>
      <p:sp>
        <p:nvSpPr>
          <p:cNvPr id="69" name="CustomShape 23"/>
          <p:cNvSpPr/>
          <p:nvPr/>
        </p:nvSpPr>
        <p:spPr>
          <a:xfrm>
            <a:off x="15019200" y="25984080"/>
            <a:ext cx="3143746" cy="744480"/>
          </a:xfrm>
          <a:prstGeom prst="rect">
            <a:avLst/>
          </a:prstGeom>
          <a:noFill/>
          <a:ln>
            <a:noFill/>
          </a:ln>
        </p:spPr>
        <p:txBody>
          <a:bodyPr wrap="none"/>
          <a:lstStyle/>
          <a:p>
            <a:pPr>
              <a:lnSpc>
                <a:spcPct val="100000"/>
              </a:lnSpc>
            </a:pPr>
            <a:r>
              <a:rPr lang="en-US" sz="4300" dirty="0">
                <a:solidFill>
                  <a:srgbClr val="FFFFFF"/>
                </a:solidFill>
                <a:latin typeface="BlairMdITC TT-Medium"/>
              </a:rPr>
              <a:t>Screen</a:t>
            </a:r>
            <a:endParaRPr dirty="0"/>
          </a:p>
        </p:txBody>
      </p:sp>
      <p:sp>
        <p:nvSpPr>
          <p:cNvPr id="70" name="CustomShape 24"/>
          <p:cNvSpPr/>
          <p:nvPr/>
        </p:nvSpPr>
        <p:spPr>
          <a:xfrm>
            <a:off x="14874120" y="26817840"/>
            <a:ext cx="13588560" cy="3016440"/>
          </a:xfrm>
          <a:prstGeom prst="rect">
            <a:avLst/>
          </a:prstGeom>
          <a:noFill/>
          <a:ln>
            <a:noFill/>
          </a:ln>
        </p:spPr>
        <p:txBody>
          <a:bodyPr/>
          <a:lstStyle/>
          <a:p>
            <a:pPr>
              <a:lnSpc>
                <a:spcPct val="100000"/>
              </a:lnSpc>
            </a:pPr>
            <a:r>
              <a:rPr lang="en-US" sz="3200" dirty="0">
                <a:solidFill>
                  <a:srgbClr val="000000"/>
                </a:solidFill>
                <a:latin typeface="Calibri"/>
              </a:rPr>
              <a:t>4D Systems supply an IDE to aide in quickly developing interfaces for their screens. The user interface was designed to be simple and intuitive. It also utilizes the touch capability of the screen in order to navigate through multiple screens to view data from different systems. The screen receives data from the mainboard through the TTL serial protocol.</a:t>
            </a:r>
            <a:endParaRPr dirty="0"/>
          </a:p>
        </p:txBody>
      </p:sp>
      <p:sp>
        <p:nvSpPr>
          <p:cNvPr id="71" name="CustomShape 25"/>
          <p:cNvSpPr/>
          <p:nvPr/>
        </p:nvSpPr>
        <p:spPr>
          <a:xfrm>
            <a:off x="6728760" y="15108840"/>
            <a:ext cx="6859800" cy="9352440"/>
          </a:xfrm>
          <a:prstGeom prst="rect">
            <a:avLst/>
          </a:prstGeom>
          <a:noFill/>
          <a:ln>
            <a:noFill/>
          </a:ln>
        </p:spPr>
        <p:txBody>
          <a:bodyPr/>
          <a:lstStyle/>
          <a:p>
            <a:pPr algn="just">
              <a:lnSpc>
                <a:spcPct val="100000"/>
              </a:lnSpc>
            </a:pPr>
            <a:r>
              <a:rPr lang="en-US" sz="3200">
                <a:solidFill>
                  <a:srgbClr val="000000"/>
                </a:solidFill>
                <a:latin typeface="Calibri"/>
              </a:rPr>
              <a:t>The increased complexity that high voltage systems introduce into a racecar require increased diagnostics to keep the car running safely and correctly. The Viking Motorsports team had previously used a bank of LEDs to indicate problems with mission critical systems.  Troubleshooting these problems required the car to be off the track and for logged data to be analyzed. With the addition of a digital dash system that reads data in real time from the vehicle control unit, the driver can be kept up to date on system functionality both on track or in the pits.</a:t>
            </a:r>
            <a:endParaRPr/>
          </a:p>
        </p:txBody>
      </p:sp>
      <p:sp>
        <p:nvSpPr>
          <p:cNvPr id="72" name="CustomShape 26"/>
          <p:cNvSpPr/>
          <p:nvPr/>
        </p:nvSpPr>
        <p:spPr>
          <a:xfrm>
            <a:off x="14874120" y="16756560"/>
            <a:ext cx="7350480" cy="3990600"/>
          </a:xfrm>
          <a:prstGeom prst="rect">
            <a:avLst/>
          </a:prstGeom>
          <a:noFill/>
          <a:ln>
            <a:noFill/>
          </a:ln>
        </p:spPr>
        <p:txBody>
          <a:bodyPr/>
          <a:lstStyle/>
          <a:p>
            <a:pPr algn="just">
              <a:lnSpc>
                <a:spcPct val="100000"/>
              </a:lnSpc>
            </a:pPr>
            <a:r>
              <a:rPr lang="en-US" sz="3200">
                <a:solidFill>
                  <a:srgbClr val="000000"/>
                </a:solidFill>
                <a:latin typeface="Calibri"/>
              </a:rPr>
              <a:t>The entire system was first prototyped using an Arduino Due which was slightly too large for the solution we had in mind. </a:t>
            </a: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p:txBody>
      </p:sp>
      <p:sp>
        <p:nvSpPr>
          <p:cNvPr id="73" name="CustomShape 27"/>
          <p:cNvSpPr/>
          <p:nvPr/>
        </p:nvSpPr>
        <p:spPr>
          <a:xfrm>
            <a:off x="14874120" y="18156240"/>
            <a:ext cx="5879880" cy="4965480"/>
          </a:xfrm>
          <a:prstGeom prst="rect">
            <a:avLst/>
          </a:prstGeom>
          <a:noFill/>
          <a:ln>
            <a:noFill/>
          </a:ln>
        </p:spPr>
        <p:txBody>
          <a:bodyPr/>
          <a:lstStyle/>
          <a:p>
            <a:pPr algn="just">
              <a:lnSpc>
                <a:spcPct val="100000"/>
              </a:lnSpc>
            </a:pPr>
            <a:r>
              <a:rPr lang="en-US" sz="3200">
                <a:solidFill>
                  <a:srgbClr val="000000"/>
                </a:solidFill>
                <a:latin typeface="Calibri"/>
              </a:rPr>
              <a:t>The screen was smaller than the Arduino Due and there would have been a lot of wires plugging into the screen. We wanted our device to be as plug-and-play as possible so we created a custom PCB that would plug directly into the LCD with no “mod wires”.</a:t>
            </a:r>
            <a:endParaRPr/>
          </a:p>
        </p:txBody>
      </p:sp>
      <p:pic>
        <p:nvPicPr>
          <p:cNvPr id="74" name="Picture 44"/>
          <p:cNvPicPr/>
          <p:nvPr/>
        </p:nvPicPr>
        <p:blipFill>
          <a:blip r:embed="rId6"/>
          <a:stretch>
            <a:fillRect/>
          </a:stretch>
        </p:blipFill>
        <p:spPr>
          <a:xfrm>
            <a:off x="15019200" y="10029600"/>
            <a:ext cx="3818880" cy="2396160"/>
          </a:xfrm>
          <a:prstGeom prst="rect">
            <a:avLst/>
          </a:prstGeom>
          <a:ln>
            <a:noFill/>
          </a:ln>
        </p:spPr>
      </p:pic>
      <p:sp>
        <p:nvSpPr>
          <p:cNvPr id="75" name="CustomShape 28"/>
          <p:cNvSpPr/>
          <p:nvPr/>
        </p:nvSpPr>
        <p:spPr>
          <a:xfrm>
            <a:off x="16250040" y="8290080"/>
            <a:ext cx="1318680" cy="1623960"/>
          </a:xfrm>
          <a:prstGeom prst="upArrow">
            <a:avLst>
              <a:gd name="adj1" fmla="val 50000"/>
              <a:gd name="adj2" fmla="val 50000"/>
            </a:avLst>
          </a:prstGeom>
          <a:gradFill>
            <a:gsLst>
              <a:gs pos="0">
                <a:srgbClr val="3E7FCC"/>
              </a:gs>
              <a:gs pos="100000">
                <a:srgbClr val="A4C1FF"/>
              </a:gs>
            </a:gsLst>
            <a:lin ang="16200000"/>
          </a:gradFill>
          <a:ln w="9360">
            <a:solidFill>
              <a:srgbClr val="4A7EBB"/>
            </a:solidFill>
            <a:round/>
          </a:ln>
        </p:spPr>
      </p:sp>
      <p:sp>
        <p:nvSpPr>
          <p:cNvPr id="76" name="CustomShape 29"/>
          <p:cNvSpPr/>
          <p:nvPr/>
        </p:nvSpPr>
        <p:spPr>
          <a:xfrm>
            <a:off x="15019200" y="6466320"/>
            <a:ext cx="3376080" cy="1729080"/>
          </a:xfrm>
          <a:prstGeom prst="flowChartAlternateProcess">
            <a:avLst/>
          </a:prstGeom>
          <a:gradFill>
            <a:gsLst>
              <a:gs pos="0">
                <a:srgbClr val="3E7FCC"/>
              </a:gs>
              <a:gs pos="100000">
                <a:srgbClr val="A4C1FF"/>
              </a:gs>
            </a:gsLst>
            <a:lin ang="16200000"/>
          </a:gradFill>
          <a:ln w="9360">
            <a:solidFill>
              <a:srgbClr val="4A7EBB"/>
            </a:solidFill>
            <a:round/>
          </a:ln>
        </p:spPr>
        <p:txBody>
          <a:bodyPr lIns="90000" tIns="45000" rIns="90000" bIns="45000" anchor="ctr"/>
          <a:lstStyle/>
          <a:p>
            <a:pPr algn="ctr">
              <a:lnSpc>
                <a:spcPct val="100000"/>
              </a:lnSpc>
            </a:pPr>
            <a:r>
              <a:rPr lang="en-US" sz="3400">
                <a:solidFill>
                  <a:srgbClr val="FFFFFF"/>
                </a:solidFill>
                <a:latin typeface="Calibri"/>
              </a:rPr>
              <a:t>CAN Transceivers</a:t>
            </a:r>
            <a:endParaRPr/>
          </a:p>
        </p:txBody>
      </p:sp>
      <p:sp>
        <p:nvSpPr>
          <p:cNvPr id="77" name="CustomShape 30"/>
          <p:cNvSpPr/>
          <p:nvPr/>
        </p:nvSpPr>
        <p:spPr>
          <a:xfrm rot="5400000">
            <a:off x="18692640" y="6463800"/>
            <a:ext cx="1318680" cy="1623960"/>
          </a:xfrm>
          <a:prstGeom prst="upArrow">
            <a:avLst>
              <a:gd name="adj1" fmla="val 50000"/>
              <a:gd name="adj2" fmla="val 50000"/>
            </a:avLst>
          </a:prstGeom>
          <a:gradFill>
            <a:gsLst>
              <a:gs pos="0">
                <a:srgbClr val="3E7FCC"/>
              </a:gs>
              <a:gs pos="100000">
                <a:srgbClr val="A4C1FF"/>
              </a:gs>
            </a:gsLst>
            <a:lin ang="10800000"/>
          </a:gradFill>
          <a:ln w="9360">
            <a:solidFill>
              <a:srgbClr val="4A7EBB"/>
            </a:solidFill>
            <a:round/>
          </a:ln>
        </p:spPr>
      </p:sp>
      <p:sp>
        <p:nvSpPr>
          <p:cNvPr id="78" name="CustomShape 31"/>
          <p:cNvSpPr/>
          <p:nvPr/>
        </p:nvSpPr>
        <p:spPr>
          <a:xfrm rot="10800000">
            <a:off x="26540640" y="8407440"/>
            <a:ext cx="1318680" cy="1623960"/>
          </a:xfrm>
          <a:prstGeom prst="upArrow">
            <a:avLst>
              <a:gd name="adj1" fmla="val 50000"/>
              <a:gd name="adj2" fmla="val 50000"/>
            </a:avLst>
          </a:prstGeom>
          <a:gradFill>
            <a:gsLst>
              <a:gs pos="0">
                <a:srgbClr val="3E7FCC"/>
              </a:gs>
              <a:gs pos="100000">
                <a:srgbClr val="A4C1FF"/>
              </a:gs>
            </a:gsLst>
            <a:lin ang="5400000"/>
          </a:gradFill>
          <a:ln w="9360">
            <a:solidFill>
              <a:srgbClr val="4A7EBB"/>
            </a:solidFill>
            <a:round/>
          </a:ln>
        </p:spPr>
      </p:sp>
      <p:sp>
        <p:nvSpPr>
          <p:cNvPr id="79" name="CustomShape 32"/>
          <p:cNvSpPr/>
          <p:nvPr/>
        </p:nvSpPr>
        <p:spPr>
          <a:xfrm rot="5400000">
            <a:off x="23912280" y="6463800"/>
            <a:ext cx="1318680" cy="1623960"/>
          </a:xfrm>
          <a:prstGeom prst="upArrow">
            <a:avLst>
              <a:gd name="adj1" fmla="val 50000"/>
              <a:gd name="adj2" fmla="val 50000"/>
            </a:avLst>
          </a:prstGeom>
          <a:gradFill>
            <a:gsLst>
              <a:gs pos="0">
                <a:srgbClr val="3E7FCC"/>
              </a:gs>
              <a:gs pos="100000">
                <a:srgbClr val="A4C1FF"/>
              </a:gs>
            </a:gsLst>
            <a:lin ang="10800000"/>
          </a:gradFill>
          <a:ln w="9360">
            <a:solidFill>
              <a:srgbClr val="4A7EBB"/>
            </a:solidFill>
            <a:round/>
          </a:ln>
        </p:spPr>
      </p:sp>
      <p:sp>
        <p:nvSpPr>
          <p:cNvPr id="80" name="CustomShape 33"/>
          <p:cNvSpPr/>
          <p:nvPr/>
        </p:nvSpPr>
        <p:spPr>
          <a:xfrm>
            <a:off x="20244600" y="6466320"/>
            <a:ext cx="3376080" cy="1729080"/>
          </a:xfrm>
          <a:prstGeom prst="flowChartAlternateProcess">
            <a:avLst/>
          </a:prstGeom>
          <a:gradFill>
            <a:gsLst>
              <a:gs pos="0">
                <a:srgbClr val="3E7FCC"/>
              </a:gs>
              <a:gs pos="100000">
                <a:srgbClr val="A4C1FF"/>
              </a:gs>
            </a:gsLst>
            <a:lin ang="16200000"/>
          </a:gradFill>
          <a:ln w="9360">
            <a:solidFill>
              <a:srgbClr val="4A7EBB"/>
            </a:solidFill>
            <a:round/>
          </a:ln>
        </p:spPr>
        <p:txBody>
          <a:bodyPr lIns="90000" tIns="45000" rIns="90000" bIns="45000" anchor="ctr"/>
          <a:lstStyle/>
          <a:p>
            <a:pPr algn="ctr">
              <a:lnSpc>
                <a:spcPct val="100000"/>
              </a:lnSpc>
            </a:pPr>
            <a:r>
              <a:rPr lang="en-US" sz="3400">
                <a:solidFill>
                  <a:srgbClr val="FFFFFF"/>
                </a:solidFill>
                <a:latin typeface="Calibri"/>
              </a:rPr>
              <a:t>Microprocessor</a:t>
            </a:r>
            <a:endParaRPr/>
          </a:p>
        </p:txBody>
      </p:sp>
      <p:sp>
        <p:nvSpPr>
          <p:cNvPr id="81" name="CustomShape 34"/>
          <p:cNvSpPr/>
          <p:nvPr/>
        </p:nvSpPr>
        <p:spPr>
          <a:xfrm>
            <a:off x="25464600" y="6535440"/>
            <a:ext cx="3376080" cy="1729080"/>
          </a:xfrm>
          <a:prstGeom prst="flowChartAlternateProcess">
            <a:avLst/>
          </a:prstGeom>
          <a:gradFill>
            <a:gsLst>
              <a:gs pos="0">
                <a:srgbClr val="3E7FCC"/>
              </a:gs>
              <a:gs pos="100000">
                <a:srgbClr val="A4C1FF"/>
              </a:gs>
            </a:gsLst>
            <a:lin ang="16200000"/>
          </a:gradFill>
          <a:ln w="9360">
            <a:solidFill>
              <a:srgbClr val="4A7EBB"/>
            </a:solidFill>
            <a:round/>
          </a:ln>
        </p:spPr>
        <p:txBody>
          <a:bodyPr lIns="90000" tIns="45000" rIns="90000" bIns="45000" anchor="ctr"/>
          <a:lstStyle/>
          <a:p>
            <a:pPr algn="ctr">
              <a:lnSpc>
                <a:spcPct val="100000"/>
              </a:lnSpc>
            </a:pPr>
            <a:r>
              <a:rPr lang="en-US" sz="3400">
                <a:solidFill>
                  <a:srgbClr val="FFFFFF"/>
                </a:solidFill>
                <a:latin typeface="Calibri"/>
              </a:rPr>
              <a:t>Screen</a:t>
            </a:r>
            <a:endParaRPr/>
          </a:p>
        </p:txBody>
      </p:sp>
      <p:sp>
        <p:nvSpPr>
          <p:cNvPr id="82" name="CustomShape 35"/>
          <p:cNvSpPr/>
          <p:nvPr/>
        </p:nvSpPr>
        <p:spPr>
          <a:xfrm>
            <a:off x="30076920" y="6311520"/>
            <a:ext cx="12873960" cy="579240"/>
          </a:xfrm>
          <a:prstGeom prst="rect">
            <a:avLst/>
          </a:prstGeom>
          <a:noFill/>
          <a:ln>
            <a:noFill/>
          </a:ln>
        </p:spPr>
        <p:txBody>
          <a:bodyPr/>
          <a:lstStyle/>
          <a:p>
            <a:pPr>
              <a:lnSpc>
                <a:spcPct val="100000"/>
              </a:lnSpc>
            </a:pPr>
            <a:r>
              <a:rPr lang="en-US" sz="3200" dirty="0" smtClean="0">
                <a:solidFill>
                  <a:srgbClr val="000000"/>
                </a:solidFill>
                <a:latin typeface="Calibri"/>
              </a:rPr>
              <a:t>Maybe move open source explanation from solution to this section?</a:t>
            </a:r>
            <a:endParaRPr dirty="0"/>
          </a:p>
        </p:txBody>
      </p:sp>
      <p:sp>
        <p:nvSpPr>
          <p:cNvPr id="83" name="CustomShape 36"/>
          <p:cNvSpPr/>
          <p:nvPr/>
        </p:nvSpPr>
        <p:spPr>
          <a:xfrm>
            <a:off x="30076920" y="23864480"/>
            <a:ext cx="12607200" cy="3503160"/>
          </a:xfrm>
          <a:prstGeom prst="rect">
            <a:avLst/>
          </a:prstGeom>
          <a:noFill/>
          <a:ln>
            <a:noFill/>
          </a:ln>
        </p:spPr>
        <p:txBody>
          <a:bodyPr/>
          <a:lstStyle/>
          <a:p>
            <a:pPr>
              <a:lnSpc>
                <a:spcPct val="100000"/>
              </a:lnSpc>
            </a:pPr>
            <a:r>
              <a:rPr lang="en-US" sz="3200" dirty="0">
                <a:solidFill>
                  <a:srgbClr val="000000"/>
                </a:solidFill>
                <a:latin typeface="Calibri"/>
              </a:rPr>
              <a:t>The digital dash performs as designed under the operation of the demo unit that was created. The </a:t>
            </a:r>
            <a:r>
              <a:rPr lang="en-US" sz="3200" dirty="0" smtClean="0">
                <a:solidFill>
                  <a:srgbClr val="000000"/>
                </a:solidFill>
                <a:latin typeface="Calibri"/>
              </a:rPr>
              <a:t>potentiometers send analog inputs to the </a:t>
            </a:r>
            <a:r>
              <a:rPr lang="en-US" sz="3200" dirty="0" err="1" smtClean="0">
                <a:solidFill>
                  <a:srgbClr val="000000"/>
                </a:solidFill>
                <a:latin typeface="Calibri"/>
              </a:rPr>
              <a:t>eVCU</a:t>
            </a:r>
            <a:r>
              <a:rPr lang="en-US" sz="3200" dirty="0" smtClean="0">
                <a:solidFill>
                  <a:srgbClr val="000000"/>
                </a:solidFill>
                <a:latin typeface="Calibri"/>
              </a:rPr>
              <a:t> to simulate values that the car would get from </a:t>
            </a:r>
            <a:r>
              <a:rPr lang="en-US" sz="3200" dirty="0">
                <a:solidFill>
                  <a:srgbClr val="000000"/>
                </a:solidFill>
                <a:latin typeface="Calibri"/>
              </a:rPr>
              <a:t>different components on the vehicle. The </a:t>
            </a:r>
            <a:r>
              <a:rPr lang="en-US" sz="3200" dirty="0" err="1">
                <a:solidFill>
                  <a:srgbClr val="000000"/>
                </a:solidFill>
                <a:latin typeface="Calibri"/>
              </a:rPr>
              <a:t>eVCU</a:t>
            </a:r>
            <a:r>
              <a:rPr lang="en-US" sz="3200" dirty="0">
                <a:solidFill>
                  <a:srgbClr val="000000"/>
                </a:solidFill>
                <a:latin typeface="Calibri"/>
              </a:rPr>
              <a:t> then translates these values into CAN messages and sends them to the digital dash.</a:t>
            </a:r>
            <a:endParaRPr dirty="0"/>
          </a:p>
          <a:p>
            <a:pPr>
              <a:lnSpc>
                <a:spcPct val="100000"/>
              </a:lnSpc>
            </a:pPr>
            <a:endParaRPr dirty="0"/>
          </a:p>
        </p:txBody>
      </p:sp>
      <p:sp>
        <p:nvSpPr>
          <p:cNvPr id="84" name="CustomShape 37"/>
          <p:cNvSpPr/>
          <p:nvPr/>
        </p:nvSpPr>
        <p:spPr>
          <a:xfrm>
            <a:off x="29603988" y="30886560"/>
            <a:ext cx="13891680" cy="1554120"/>
          </a:xfrm>
          <a:prstGeom prst="rect">
            <a:avLst/>
          </a:prstGeom>
          <a:noFill/>
          <a:ln>
            <a:noFill/>
          </a:ln>
        </p:spPr>
        <p:txBody>
          <a:bodyPr wrap="none"/>
          <a:lstStyle/>
          <a:p>
            <a:pPr algn="ctr">
              <a:lnSpc>
                <a:spcPct val="100000"/>
              </a:lnSpc>
            </a:pPr>
            <a:r>
              <a:rPr lang="en-US" sz="4800" dirty="0">
                <a:solidFill>
                  <a:srgbClr val="000000"/>
                </a:solidFill>
                <a:latin typeface="BlairMdITC TT-Medium"/>
              </a:rPr>
              <a:t>Acknowledgements</a:t>
            </a:r>
            <a:endParaRPr sz="1400" dirty="0"/>
          </a:p>
          <a:p>
            <a:pPr algn="ctr">
              <a:lnSpc>
                <a:spcPct val="100000"/>
              </a:lnSpc>
            </a:pPr>
            <a:r>
              <a:rPr lang="en-US" sz="3200" dirty="0">
                <a:solidFill>
                  <a:srgbClr val="000000"/>
                </a:solidFill>
                <a:latin typeface="Calibri"/>
              </a:rPr>
              <a:t>Special thanks to Quinn </a:t>
            </a:r>
            <a:r>
              <a:rPr lang="en-US" sz="3200" dirty="0" smtClean="0">
                <a:solidFill>
                  <a:srgbClr val="000000"/>
                </a:solidFill>
                <a:latin typeface="Calibri"/>
              </a:rPr>
              <a:t>Sullivan for helping with integration onto the vehicle</a:t>
            </a:r>
            <a:endParaRPr sz="1100" dirty="0"/>
          </a:p>
        </p:txBody>
      </p:sp>
      <p:pic>
        <p:nvPicPr>
          <p:cNvPr id="85" name="Picture 41"/>
          <p:cNvPicPr/>
          <p:nvPr/>
        </p:nvPicPr>
        <p:blipFill>
          <a:blip r:embed="rId7"/>
          <a:stretch>
            <a:fillRect/>
          </a:stretch>
        </p:blipFill>
        <p:spPr>
          <a:xfrm>
            <a:off x="20961360" y="18873720"/>
            <a:ext cx="7844400" cy="3992040"/>
          </a:xfrm>
          <a:prstGeom prst="rect">
            <a:avLst/>
          </a:prstGeom>
          <a:ln>
            <a:noFill/>
          </a:ln>
        </p:spPr>
      </p:pic>
      <p:sp>
        <p:nvSpPr>
          <p:cNvPr id="86" name="CustomShape 38"/>
          <p:cNvSpPr/>
          <p:nvPr/>
        </p:nvSpPr>
        <p:spPr>
          <a:xfrm>
            <a:off x="30076920" y="27319320"/>
            <a:ext cx="5590800" cy="3015720"/>
          </a:xfrm>
          <a:prstGeom prst="rect">
            <a:avLst/>
          </a:prstGeom>
          <a:noFill/>
          <a:ln>
            <a:noFill/>
          </a:ln>
        </p:spPr>
        <p:txBody>
          <a:bodyPr/>
          <a:lstStyle/>
          <a:p>
            <a:pPr algn="just">
              <a:lnSpc>
                <a:spcPct val="100000"/>
              </a:lnSpc>
            </a:pPr>
            <a:r>
              <a:rPr lang="en-US" sz="3200">
                <a:solidFill>
                  <a:srgbClr val="000000"/>
                </a:solidFill>
                <a:latin typeface="Calibri"/>
              </a:rPr>
              <a:t>Due to circumstances outside our control the digital dash has not been tested on the electric vehicle itself.</a:t>
            </a:r>
            <a:endParaRPr/>
          </a:p>
          <a:p>
            <a:pPr>
              <a:lnSpc>
                <a:spcPct val="100000"/>
              </a:lnSpc>
            </a:pPr>
            <a:endParaRPr/>
          </a:p>
        </p:txBody>
      </p:sp>
      <p:sp>
        <p:nvSpPr>
          <p:cNvPr id="87" name="CustomShape 39"/>
          <p:cNvSpPr/>
          <p:nvPr/>
        </p:nvSpPr>
        <p:spPr>
          <a:xfrm>
            <a:off x="27465840" y="15812640"/>
            <a:ext cx="1202040" cy="2184120"/>
          </a:xfrm>
          <a:prstGeom prst="roundRect">
            <a:avLst>
              <a:gd name="adj" fmla="val 16667"/>
            </a:avLst>
          </a:prstGeom>
          <a:noFill/>
          <a:ln w="57240">
            <a:solidFill>
              <a:srgbClr val="FFFFFF"/>
            </a:solidFill>
            <a:round/>
          </a:ln>
        </p:spPr>
      </p:sp>
      <p:sp>
        <p:nvSpPr>
          <p:cNvPr id="88" name="CustomShape 40"/>
          <p:cNvSpPr/>
          <p:nvPr/>
        </p:nvSpPr>
        <p:spPr>
          <a:xfrm>
            <a:off x="22944600" y="16495920"/>
            <a:ext cx="2251800" cy="1653120"/>
          </a:xfrm>
          <a:prstGeom prst="roundRect">
            <a:avLst>
              <a:gd name="adj" fmla="val 16667"/>
            </a:avLst>
          </a:prstGeom>
          <a:noFill/>
          <a:ln w="57240">
            <a:solidFill>
              <a:srgbClr val="FFFFFF"/>
            </a:solidFill>
            <a:round/>
          </a:ln>
        </p:spPr>
      </p:sp>
      <p:sp>
        <p:nvSpPr>
          <p:cNvPr id="89" name="CustomShape 41"/>
          <p:cNvSpPr/>
          <p:nvPr/>
        </p:nvSpPr>
        <p:spPr>
          <a:xfrm>
            <a:off x="26720640" y="14422320"/>
            <a:ext cx="1946880" cy="1309680"/>
          </a:xfrm>
          <a:prstGeom prst="roundRect">
            <a:avLst>
              <a:gd name="adj" fmla="val 16667"/>
            </a:avLst>
          </a:prstGeom>
          <a:noFill/>
          <a:ln w="57240">
            <a:solidFill>
              <a:srgbClr val="FFFFFF"/>
            </a:solidFill>
            <a:round/>
          </a:ln>
        </p:spPr>
      </p:sp>
      <p:sp>
        <p:nvSpPr>
          <p:cNvPr id="90" name="CustomShape 42"/>
          <p:cNvSpPr/>
          <p:nvPr/>
        </p:nvSpPr>
        <p:spPr>
          <a:xfrm>
            <a:off x="26502120" y="13788360"/>
            <a:ext cx="2441160" cy="577800"/>
          </a:xfrm>
          <a:prstGeom prst="rect">
            <a:avLst/>
          </a:prstGeom>
          <a:noFill/>
          <a:ln>
            <a:noFill/>
          </a:ln>
        </p:spPr>
        <p:txBody>
          <a:bodyPr wrap="none" lIns="90000" tIns="45000" rIns="90000" bIns="45000"/>
          <a:lstStyle/>
          <a:p>
            <a:pPr>
              <a:lnSpc>
                <a:spcPct val="100000"/>
              </a:lnSpc>
            </a:pPr>
            <a:r>
              <a:rPr lang="en-US" sz="3200">
                <a:solidFill>
                  <a:srgbClr val="FFFFFF"/>
                </a:solidFill>
                <a:latin typeface="Calibri"/>
              </a:rPr>
              <a:t>CAN Inputs</a:t>
            </a:r>
            <a:endParaRPr/>
          </a:p>
        </p:txBody>
      </p:sp>
      <p:sp>
        <p:nvSpPr>
          <p:cNvPr id="91" name="CustomShape 43"/>
          <p:cNvSpPr/>
          <p:nvPr/>
        </p:nvSpPr>
        <p:spPr>
          <a:xfrm>
            <a:off x="22928040" y="13224240"/>
            <a:ext cx="2522160" cy="1065240"/>
          </a:xfrm>
          <a:prstGeom prst="rect">
            <a:avLst/>
          </a:prstGeom>
          <a:noFill/>
          <a:ln>
            <a:noFill/>
          </a:ln>
        </p:spPr>
        <p:txBody>
          <a:bodyPr wrap="none" lIns="90000" tIns="45000" rIns="90000" bIns="45000"/>
          <a:lstStyle/>
          <a:p>
            <a:pPr algn="ctr">
              <a:lnSpc>
                <a:spcPct val="100000"/>
              </a:lnSpc>
            </a:pPr>
            <a:r>
              <a:rPr lang="en-US" sz="3200">
                <a:solidFill>
                  <a:srgbClr val="FFFFFF"/>
                </a:solidFill>
                <a:latin typeface="Calibri"/>
              </a:rPr>
              <a:t>LCD Mating</a:t>
            </a:r>
            <a:endParaRPr/>
          </a:p>
          <a:p>
            <a:pPr algn="ctr">
              <a:lnSpc>
                <a:spcPct val="100000"/>
              </a:lnSpc>
            </a:pPr>
            <a:r>
              <a:rPr lang="en-US" sz="3200">
                <a:solidFill>
                  <a:srgbClr val="FFFFFF"/>
                </a:solidFill>
                <a:latin typeface="Calibri"/>
              </a:rPr>
              <a:t>Header</a:t>
            </a:r>
            <a:endParaRPr/>
          </a:p>
        </p:txBody>
      </p:sp>
      <p:sp>
        <p:nvSpPr>
          <p:cNvPr id="92" name="CustomShape 44"/>
          <p:cNvSpPr/>
          <p:nvPr/>
        </p:nvSpPr>
        <p:spPr>
          <a:xfrm>
            <a:off x="22224960" y="18060480"/>
            <a:ext cx="4146840" cy="1064520"/>
          </a:xfrm>
          <a:prstGeom prst="rect">
            <a:avLst/>
          </a:prstGeom>
          <a:noFill/>
          <a:ln>
            <a:noFill/>
          </a:ln>
        </p:spPr>
        <p:txBody>
          <a:bodyPr lIns="90000" tIns="45000" rIns="90000" bIns="45000"/>
          <a:lstStyle/>
          <a:p>
            <a:pPr algn="ctr">
              <a:lnSpc>
                <a:spcPct val="100000"/>
              </a:lnSpc>
            </a:pPr>
            <a:r>
              <a:rPr lang="en-US" sz="3200">
                <a:solidFill>
                  <a:srgbClr val="FFFFFF"/>
                </a:solidFill>
                <a:latin typeface="Calibri"/>
              </a:rPr>
              <a:t>Programming Circuit</a:t>
            </a:r>
            <a:endParaRPr/>
          </a:p>
        </p:txBody>
      </p:sp>
      <p:sp>
        <p:nvSpPr>
          <p:cNvPr id="93" name="CustomShape 45"/>
          <p:cNvSpPr/>
          <p:nvPr/>
        </p:nvSpPr>
        <p:spPr>
          <a:xfrm>
            <a:off x="26915040" y="17997120"/>
            <a:ext cx="2419560" cy="1064520"/>
          </a:xfrm>
          <a:prstGeom prst="rect">
            <a:avLst/>
          </a:prstGeom>
          <a:noFill/>
          <a:ln>
            <a:noFill/>
          </a:ln>
        </p:spPr>
        <p:txBody>
          <a:bodyPr lIns="90000" tIns="45000" rIns="90000" bIns="45000"/>
          <a:lstStyle/>
          <a:p>
            <a:pPr algn="ctr">
              <a:lnSpc>
                <a:spcPct val="100000"/>
              </a:lnSpc>
            </a:pPr>
            <a:r>
              <a:rPr lang="en-US" sz="3200">
                <a:solidFill>
                  <a:srgbClr val="FFFFFF"/>
                </a:solidFill>
                <a:latin typeface="Calibri"/>
              </a:rPr>
              <a:t>12V Supply</a:t>
            </a:r>
            <a:endParaRPr/>
          </a:p>
        </p:txBody>
      </p:sp>
      <p:sp>
        <p:nvSpPr>
          <p:cNvPr id="94" name="CustomShape 46"/>
          <p:cNvSpPr/>
          <p:nvPr/>
        </p:nvSpPr>
        <p:spPr>
          <a:xfrm>
            <a:off x="24189120" y="14301720"/>
            <a:ext cx="360" cy="430200"/>
          </a:xfrm>
          <a:prstGeom prst="straightConnector1">
            <a:avLst/>
          </a:prstGeom>
          <a:noFill/>
          <a:ln w="57240">
            <a:solidFill>
              <a:srgbClr val="FFFFFF"/>
            </a:solidFill>
            <a:round/>
            <a:tailEnd type="arrow" w="med" len="med"/>
          </a:ln>
        </p:spPr>
      </p:sp>
      <p:pic>
        <p:nvPicPr>
          <p:cNvPr id="95" name="Picture 1"/>
          <p:cNvPicPr/>
          <p:nvPr/>
        </p:nvPicPr>
        <p:blipFill>
          <a:blip r:embed="rId8"/>
          <a:stretch>
            <a:fillRect/>
          </a:stretch>
        </p:blipFill>
        <p:spPr>
          <a:xfrm>
            <a:off x="1505160" y="18383760"/>
            <a:ext cx="5144400" cy="4120200"/>
          </a:xfrm>
          <a:prstGeom prst="rect">
            <a:avLst/>
          </a:prstGeom>
          <a:ln>
            <a:noFill/>
          </a:ln>
        </p:spPr>
      </p:pic>
      <p:pic>
        <p:nvPicPr>
          <p:cNvPr id="96" name="Picture 5"/>
          <p:cNvPicPr/>
          <p:nvPr/>
        </p:nvPicPr>
        <p:blipFill>
          <a:blip r:embed="rId9"/>
          <a:stretch>
            <a:fillRect/>
          </a:stretch>
        </p:blipFill>
        <p:spPr>
          <a:xfrm>
            <a:off x="19476360" y="9262800"/>
            <a:ext cx="5516640" cy="3544920"/>
          </a:xfrm>
          <a:prstGeom prst="rect">
            <a:avLst/>
          </a:prstGeom>
          <a:ln>
            <a:noFill/>
          </a:ln>
        </p:spPr>
      </p:pic>
      <p:pic>
        <p:nvPicPr>
          <p:cNvPr id="97" name="Picture 48"/>
          <p:cNvPicPr/>
          <p:nvPr/>
        </p:nvPicPr>
        <p:blipFill>
          <a:blip r:embed="rId10"/>
          <a:stretch>
            <a:fillRect/>
          </a:stretch>
        </p:blipFill>
        <p:spPr>
          <a:xfrm>
            <a:off x="35668080" y="26019720"/>
            <a:ext cx="6851520" cy="3853800"/>
          </a:xfrm>
          <a:prstGeom prst="rect">
            <a:avLst/>
          </a:prstGeom>
          <a:ln>
            <a:noFill/>
          </a:ln>
        </p:spPr>
      </p:pic>
      <p:pic>
        <p:nvPicPr>
          <p:cNvPr id="98" name="Picture 50"/>
          <p:cNvPicPr/>
          <p:nvPr/>
        </p:nvPicPr>
        <p:blipFill>
          <a:blip r:embed="rId11"/>
          <a:stretch>
            <a:fillRect/>
          </a:stretch>
        </p:blipFill>
        <p:spPr>
          <a:xfrm>
            <a:off x="9474840" y="5964120"/>
            <a:ext cx="3925080" cy="3303360"/>
          </a:xfrm>
          <a:prstGeom prst="rect">
            <a:avLst/>
          </a:prstGeom>
          <a:ln>
            <a:noFill/>
          </a:ln>
        </p:spPr>
      </p:pic>
      <p:pic>
        <p:nvPicPr>
          <p:cNvPr id="99" name="Picture 53"/>
          <p:cNvPicPr/>
          <p:nvPr/>
        </p:nvPicPr>
        <p:blipFill>
          <a:blip r:embed="rId12"/>
          <a:stretch>
            <a:fillRect/>
          </a:stretch>
        </p:blipFill>
        <p:spPr>
          <a:xfrm>
            <a:off x="9498960" y="9324720"/>
            <a:ext cx="3413160" cy="3413160"/>
          </a:xfrm>
          <a:prstGeom prst="rect">
            <a:avLst/>
          </a:prstGeom>
          <a:ln>
            <a:noFill/>
          </a:ln>
        </p:spPr>
      </p:pic>
      <p:pic>
        <p:nvPicPr>
          <p:cNvPr id="100" name="Picture 55"/>
          <p:cNvPicPr/>
          <p:nvPr/>
        </p:nvPicPr>
        <p:blipFill>
          <a:blip r:embed="rId13"/>
          <a:stretch>
            <a:fillRect/>
          </a:stretch>
        </p:blipFill>
        <p:spPr>
          <a:xfrm>
            <a:off x="256320" y="1409760"/>
            <a:ext cx="4619880" cy="1521720"/>
          </a:xfrm>
          <a:prstGeom prst="rect">
            <a:avLst/>
          </a:prstGeom>
          <a:ln>
            <a:noFill/>
          </a:ln>
        </p:spPr>
      </p:pic>
      <p:pic>
        <p:nvPicPr>
          <p:cNvPr id="101" name="Picture 2"/>
          <p:cNvPicPr/>
          <p:nvPr/>
        </p:nvPicPr>
        <p:blipFill>
          <a:blip r:embed="rId14"/>
          <a:srcRect l="-419107"/>
          <a:stretch>
            <a:fillRect/>
          </a:stretch>
        </p:blipFill>
        <p:spPr>
          <a:xfrm rot="5400000">
            <a:off x="19980526" y="4002926"/>
            <a:ext cx="14336827" cy="34671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810</Words>
  <Application>Microsoft Macintosh PowerPoint</Application>
  <PresentationFormat>Custom</PresentationFormat>
  <Paragraphs>50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Noah Erickson</cp:lastModifiedBy>
  <cp:revision>2</cp:revision>
  <dcterms:modified xsi:type="dcterms:W3CDTF">2015-05-23T20:27:51Z</dcterms:modified>
</cp:coreProperties>
</file>